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986" r:id="rId3"/>
    <p:sldId id="991" r:id="rId4"/>
    <p:sldId id="998" r:id="rId5"/>
    <p:sldId id="992" r:id="rId6"/>
    <p:sldId id="1008" r:id="rId7"/>
    <p:sldId id="1009" r:id="rId8"/>
    <p:sldId id="993" r:id="rId9"/>
    <p:sldId id="994" r:id="rId10"/>
    <p:sldId id="995" r:id="rId11"/>
    <p:sldId id="999" r:id="rId12"/>
    <p:sldId id="1000" r:id="rId13"/>
    <p:sldId id="1001" r:id="rId14"/>
    <p:sldId id="1002" r:id="rId15"/>
    <p:sldId id="1003" r:id="rId16"/>
    <p:sldId id="1005" r:id="rId17"/>
    <p:sldId id="988" r:id="rId18"/>
    <p:sldId id="997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5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cherry,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please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1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Story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4864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cherry, please.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352550" hangingPunct="0">
              <a:spcAft>
                <a:spcPts val="0"/>
              </a:spcAft>
              <a:tabLst>
                <a:tab pos="4572000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OK.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340768"/>
            <a:ext cx="7822584" cy="73518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25768" y="295082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514014" y="414030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请给我一颗樱桃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03183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This is a smiling face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笑脸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838700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No.	B. Ha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Goodbye.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37394" y="170928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50590" y="28441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看！这是一张笑脸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哈！哈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82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1424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peach?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Yes, this is a peach.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Yes, this is a banana.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No. This is a peach.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012" y="158375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514014" y="40682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这是一个桃子吗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是的，这是一个桃子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879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7181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underlined word in the poem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浮嫩凉，开尊漫摘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葡萄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means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in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English</a:t>
            </a:r>
          </a:p>
          <a:p>
            <a:pPr marL="179387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西园晚霁浮嫩凉，开尊漫摘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葡萄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中的画线单词的英文意思是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banana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peach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grape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206774" y="1753903"/>
            <a:ext cx="3253105" cy="56578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74012" y="175199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103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0366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根据所给情景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当你想要一颗葡萄时，你可以说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9230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cherry, please.	B. A grape, please.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012" y="20049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550590" y="3196133"/>
            <a:ext cx="1130525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题意要求表达向对方要一颗葡萄，选项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请给我一颗葡萄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，符合题意，故选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216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7426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当同学给你一个桃子时，你应该说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9230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OK.		B. Thank you.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550590" y="277215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对他人的给予应表示感谢，选项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，符合题意，故选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99890" y="158361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17607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当你想问盒子里是不是泰迪熊时，你可以问：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92300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 this a puppy?		B. Is this a teddy?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99890" y="35355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621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当同学有礼貌地向你要一颗樱桃时，你应该说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9230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OK.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9890" y="165767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50590" y="2836093"/>
            <a:ext cx="112332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面对别人的礼貌请求时，应作出礼貌性回复。选项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，符合题意，故选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761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702" y="2546637"/>
            <a:ext cx="9217024" cy="55682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根据图片提示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algn="ctr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A. A peach, please.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A boat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 grape, please.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4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6081" y="980728"/>
            <a:ext cx="10955710" cy="775194"/>
          </a:xfrm>
          <a:prstGeom prst="rect">
            <a:avLst/>
          </a:prstGeom>
        </p:spPr>
      </p:pic>
      <p:pic>
        <p:nvPicPr>
          <p:cNvPr id="5" name="fd96.jpg" descr="id:214749356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82638" y="3356992"/>
            <a:ext cx="1655445" cy="175260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55617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6260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OK.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19142" y="37151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59302" y="3769876"/>
            <a:ext cx="3329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图为葡萄。故选</a:t>
            </a:r>
            <a:r>
              <a:rPr lang="en-US" altLang="zh-CN">
                <a:ea typeface="楷体" panose="02010609060101010101" pitchFamily="49" charset="-122"/>
              </a:rPr>
              <a:t>C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206" y="1025843"/>
            <a:ext cx="9217024" cy="55682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397031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3225800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152775" hangingPunct="0">
              <a:spcAft>
                <a:spcPts val="0"/>
              </a:spcAft>
              <a:tabLst>
                <a:tab pos="3225800" algn="l"/>
                <a:tab pos="693102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3225800" algn="l"/>
                <a:tab pos="693102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3225800" algn="l"/>
                <a:tab pos="6931025" algn="l"/>
              </a:tabLst>
            </a:pPr>
            <a:endParaRPr lang="en-US" altLang="zh-CN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3225800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Look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972435" hangingPunct="0">
              <a:spcAft>
                <a:spcPts val="0"/>
              </a:spcAft>
              <a:tabLst>
                <a:tab pos="3225800" algn="l"/>
                <a:tab pos="693102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116.jpg" descr="id:21474935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82638" y="2007424"/>
            <a:ext cx="1296144" cy="1224136"/>
          </a:xfrm>
          <a:prstGeom prst="rect">
            <a:avLst/>
          </a:prstGeom>
        </p:spPr>
      </p:pic>
      <p:pic>
        <p:nvPicPr>
          <p:cNvPr id="4" name="fd211.jpg" descr="id:214749357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10630" y="4239672"/>
            <a:ext cx="1370813" cy="1512168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89994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algn="ctr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A. A peach, please.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A boat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船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 grape,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727054" y="1988840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 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013920" y="2113692"/>
            <a:ext cx="3329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图为桃子。故选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51190" y="455525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072453" y="4653136"/>
            <a:ext cx="51122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图为香蕉做成的小船。故选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56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5目标5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83401" y="1539539"/>
            <a:ext cx="11541600" cy="521309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737488"/>
              </p:ext>
            </p:extLst>
          </p:nvPr>
        </p:nvGraphicFramePr>
        <p:xfrm>
          <a:off x="392474" y="2060848"/>
          <a:ext cx="11521280" cy="1512168"/>
        </p:xfrm>
        <a:graphic>
          <a:graphicData uri="http://schemas.openxmlformats.org/drawingml/2006/table">
            <a:tbl>
              <a:tblPr firstRow="1" firstCol="1" bandRow="1"/>
              <a:tblGrid>
                <a:gridCol w="864096">
                  <a:extLst>
                    <a:ext uri="{9D8B030D-6E8A-4147-A177-3AD203B41FA5}">
                      <a16:colId xmlns:a16="http://schemas.microsoft.com/office/drawing/2014/main" val="3896715998"/>
                    </a:ext>
                  </a:extLst>
                </a:gridCol>
                <a:gridCol w="10657184">
                  <a:extLst>
                    <a:ext uri="{9D8B030D-6E8A-4147-A177-3AD203B41FA5}">
                      <a16:colId xmlns:a16="http://schemas.microsoft.com/office/drawing/2014/main" val="3586218467"/>
                    </a:ext>
                  </a:extLst>
                </a:gridCol>
              </a:tblGrid>
              <a:tr h="1512168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E0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cherry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樱桃　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please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请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banana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香蕉　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peach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桃子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grape 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葡萄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 look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OK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好的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可以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28272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042150"/>
              </p:ext>
            </p:extLst>
          </p:nvPr>
        </p:nvGraphicFramePr>
        <p:xfrm>
          <a:off x="334566" y="908720"/>
          <a:ext cx="11521280" cy="4968552"/>
        </p:xfrm>
        <a:graphic>
          <a:graphicData uri="http://schemas.openxmlformats.org/drawingml/2006/table">
            <a:tbl>
              <a:tblPr firstRow="1" firstCol="1" bandRow="1"/>
              <a:tblGrid>
                <a:gridCol w="460853">
                  <a:extLst>
                    <a:ext uri="{9D8B030D-6E8A-4147-A177-3AD203B41FA5}">
                      <a16:colId xmlns:a16="http://schemas.microsoft.com/office/drawing/2014/main" val="4271597683"/>
                    </a:ext>
                  </a:extLst>
                </a:gridCol>
                <a:gridCol w="11060427">
                  <a:extLst>
                    <a:ext uri="{9D8B030D-6E8A-4147-A177-3AD203B41FA5}">
                      <a16:colId xmlns:a16="http://schemas.microsoft.com/office/drawing/2014/main" val="2603297915"/>
                    </a:ext>
                  </a:extLst>
                </a:gridCol>
              </a:tblGrid>
              <a:tr h="4968552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E0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A banana. A peach. 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一根香蕉。一个桃子。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是一个不定冠词，用在以辅音音素开头的可数名词单数前面，表示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只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条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。例如：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 teddy. 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一只泰迪熊。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 puppy. 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一只小狗。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A cherry, please. 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请给我一颗樱桃。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OK. 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好的。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问别人要某物时，常用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 ...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please.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句型，被请求者如果同意，常用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OK.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来回答。例如：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A puppy, please. 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请给我一只小狗吧。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OK. 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好的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90261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5327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534331"/>
              </p:ext>
            </p:extLst>
          </p:nvPr>
        </p:nvGraphicFramePr>
        <p:xfrm>
          <a:off x="334566" y="908720"/>
          <a:ext cx="11521280" cy="4968552"/>
        </p:xfrm>
        <a:graphic>
          <a:graphicData uri="http://schemas.openxmlformats.org/drawingml/2006/table">
            <a:tbl>
              <a:tblPr firstRow="1" firstCol="1" bandRow="1"/>
              <a:tblGrid>
                <a:gridCol w="460853">
                  <a:extLst>
                    <a:ext uri="{9D8B030D-6E8A-4147-A177-3AD203B41FA5}">
                      <a16:colId xmlns:a16="http://schemas.microsoft.com/office/drawing/2014/main" val="4271597683"/>
                    </a:ext>
                  </a:extLst>
                </a:gridCol>
                <a:gridCol w="11060427">
                  <a:extLst>
                    <a:ext uri="{9D8B030D-6E8A-4147-A177-3AD203B41FA5}">
                      <a16:colId xmlns:a16="http://schemas.microsoft.com/office/drawing/2014/main" val="2603297915"/>
                    </a:ext>
                  </a:extLst>
                </a:gridCol>
              </a:tblGrid>
              <a:tr h="4968552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E0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 Thank you. 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谢谢你。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当你接受了别人的帮助，或者收到别人的礼物时，应当表达谢意。这时可以说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Thank you.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。例如：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A banana, please. 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请给我一根香蕉。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OK. 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好的。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Thank you. 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谢谢你。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4. Look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！看！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当你想提醒对方看某物时，可以用这个句子。例如：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Look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A yummy peach. 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看！一个美味的桃子。</a:t>
                      </a: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90261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1490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994516"/>
              </p:ext>
            </p:extLst>
          </p:nvPr>
        </p:nvGraphicFramePr>
        <p:xfrm>
          <a:off x="334566" y="1916832"/>
          <a:ext cx="11521280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648072">
                  <a:extLst>
                    <a:ext uri="{9D8B030D-6E8A-4147-A177-3AD203B41FA5}">
                      <a16:colId xmlns:a16="http://schemas.microsoft.com/office/drawing/2014/main" val="3548473261"/>
                    </a:ext>
                  </a:extLst>
                </a:gridCol>
                <a:gridCol w="10873208">
                  <a:extLst>
                    <a:ext uri="{9D8B030D-6E8A-4147-A177-3AD203B41FA5}">
                      <a16:colId xmlns:a16="http://schemas.microsoft.com/office/drawing/2014/main" val="15739613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E0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能够认识水果类单词：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banana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peach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cherry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grape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能够听懂句型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 ...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please.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，并能根据实际情况用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OK.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Thank you.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进行回答。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能用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Look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提醒对方看某物。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8055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5009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02295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圈出与所听内容相符的图片的序号。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282215"/>
            <a:ext cx="11453495" cy="65532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2404" b="67130"/>
          <a:stretch/>
        </p:blipFill>
        <p:spPr>
          <a:xfrm>
            <a:off x="467008" y="2794383"/>
            <a:ext cx="4260046" cy="1183549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459" b="67130"/>
          <a:stretch/>
        </p:blipFill>
        <p:spPr>
          <a:xfrm>
            <a:off x="423826" y="4162536"/>
            <a:ext cx="4320480" cy="128268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375126" y="2847227"/>
            <a:ext cx="13516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peach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375126" y="4162535"/>
            <a:ext cx="15937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banana</a:t>
            </a:r>
            <a:endParaRPr lang="zh-CN" altLang="en-US"/>
          </a:p>
        </p:txBody>
      </p:sp>
      <p:sp>
        <p:nvSpPr>
          <p:cNvPr id="8" name="椭圆 7"/>
          <p:cNvSpPr/>
          <p:nvPr/>
        </p:nvSpPr>
        <p:spPr bwMode="auto">
          <a:xfrm>
            <a:off x="838622" y="2780928"/>
            <a:ext cx="432048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椭圆 8"/>
          <p:cNvSpPr/>
          <p:nvPr/>
        </p:nvSpPr>
        <p:spPr bwMode="auto">
          <a:xfrm>
            <a:off x="3142878" y="4203836"/>
            <a:ext cx="432048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348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t="31595" r="47677" b="34195"/>
          <a:stretch/>
        </p:blipFill>
        <p:spPr>
          <a:xfrm>
            <a:off x="550591" y="1052736"/>
            <a:ext cx="4824536" cy="1268965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t="64530" r="47677"/>
          <a:stretch/>
        </p:blipFill>
        <p:spPr>
          <a:xfrm>
            <a:off x="550591" y="4365105"/>
            <a:ext cx="5112568" cy="1394246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059" t="32870" r="-102" b="32569"/>
          <a:stretch/>
        </p:blipFill>
        <p:spPr>
          <a:xfrm>
            <a:off x="533338" y="2688668"/>
            <a:ext cx="4546121" cy="1403247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 bwMode="auto">
          <a:xfrm>
            <a:off x="910630" y="1124744"/>
            <a:ext cx="432048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663158" y="1052736"/>
            <a:ext cx="1330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grape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591150" y="2708920"/>
            <a:ext cx="14686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cherry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663158" y="4509120"/>
            <a:ext cx="1313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teddy</a:t>
            </a:r>
            <a:endParaRPr lang="zh-CN" altLang="en-US"/>
          </a:p>
        </p:txBody>
      </p:sp>
      <p:sp>
        <p:nvSpPr>
          <p:cNvPr id="12" name="椭圆 11"/>
          <p:cNvSpPr/>
          <p:nvPr/>
        </p:nvSpPr>
        <p:spPr bwMode="auto">
          <a:xfrm>
            <a:off x="3430910" y="2708920"/>
            <a:ext cx="432048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3" name="椭圆 12"/>
          <p:cNvSpPr/>
          <p:nvPr/>
        </p:nvSpPr>
        <p:spPr bwMode="auto">
          <a:xfrm>
            <a:off x="3502918" y="4437112"/>
            <a:ext cx="432048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244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110.jpg" descr="id:2147493500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4149080"/>
            <a:ext cx="11233248" cy="191801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84784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grape, please.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banana, please.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cherry, please.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peach.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4460" y="564399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3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074820" y="565262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1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670756" y="5635370"/>
            <a:ext cx="3253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2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991750" y="566124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4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1716" y="1486116"/>
            <a:ext cx="6696744" cy="57606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选出与下列图片相对应的单词。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algn="ctr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A. grape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cherry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banana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peach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2149523"/>
            <a:ext cx="10225135" cy="2018141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442006" y="4019080"/>
            <a:ext cx="11485848" cy="243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图为桃子。故选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图为葡萄。故选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图为樱桃。故选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 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图为香蕉。故选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02382" y="35010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38686" y="35010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67928" y="349238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67614" y="35010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1194</Words>
  <Application>Microsoft Office PowerPoint</Application>
  <PresentationFormat>自定义</PresentationFormat>
  <Paragraphs>114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343</cp:revision>
  <dcterms:created xsi:type="dcterms:W3CDTF">2020-11-06T05:24:00Z</dcterms:created>
  <dcterms:modified xsi:type="dcterms:W3CDTF">2025-06-30T07:09:54Z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